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al MT Pro Bold" panose="020B0604020202020204" charset="0"/>
      <p:regular r:id="rId16"/>
    </p:embeddedFont>
    <p:embeddedFont>
      <p:font typeface="Arimo Bold" panose="020B0604020202020204" charset="0"/>
      <p:regular r:id="rId17"/>
    </p:embeddedFont>
    <p:embeddedFont>
      <p:font typeface="Calibri (MS)" panose="020B0604020202020204" charset="0"/>
      <p:regular r:id="rId18"/>
    </p:embeddedFont>
    <p:embeddedFont>
      <p:font typeface="Calibri (MS) Bold" panose="020B0604020202020204" charset="0"/>
      <p:regular r:id="rId19"/>
    </p:embeddedFont>
    <p:embeddedFont>
      <p:font typeface="Calibri (MS) Italics" panose="020B0604020202020204" charset="0"/>
      <p:regular r:id="rId20"/>
    </p:embeddedFont>
    <p:embeddedFont>
      <p:font typeface="Canva Sans" panose="020B0604020202020204" charset="0"/>
      <p:regular r:id="rId21"/>
    </p:embeddedFont>
    <p:embeddedFont>
      <p:font typeface="Times New Roman MT" panose="020B0604020202020204" charset="0"/>
      <p:regular r:id="rId22"/>
    </p:embeddedFont>
    <p:embeddedFont>
      <p:font typeface="Times New Roman MT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32" y="9080691"/>
            <a:ext cx="18294630" cy="658796"/>
            <a:chOff x="0" y="0"/>
            <a:chExt cx="24392840" cy="87839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92889" cy="878332"/>
            </a:xfrm>
            <a:custGeom>
              <a:avLst/>
              <a:gdLst/>
              <a:ahLst/>
              <a:cxnLst/>
              <a:rect l="l" t="t" r="r" b="b"/>
              <a:pathLst>
                <a:path w="24392889" h="878332">
                  <a:moveTo>
                    <a:pt x="0" y="0"/>
                  </a:moveTo>
                  <a:lnTo>
                    <a:pt x="24392889" y="0"/>
                  </a:lnTo>
                  <a:lnTo>
                    <a:pt x="24392889" y="878332"/>
                  </a:lnTo>
                  <a:lnTo>
                    <a:pt x="0" y="8783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3296" y="8852978"/>
            <a:ext cx="68579" cy="920821"/>
            <a:chOff x="0" y="0"/>
            <a:chExt cx="91438" cy="12277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440" cy="1227709"/>
            </a:xfrm>
            <a:custGeom>
              <a:avLst/>
              <a:gdLst/>
              <a:ahLst/>
              <a:cxnLst/>
              <a:rect l="l" t="t" r="r" b="b"/>
              <a:pathLst>
                <a:path w="91440" h="1227709">
                  <a:moveTo>
                    <a:pt x="0" y="0"/>
                  </a:moveTo>
                  <a:lnTo>
                    <a:pt x="91440" y="0"/>
                  </a:lnTo>
                  <a:lnTo>
                    <a:pt x="91440" y="1227709"/>
                  </a:lnTo>
                  <a:lnTo>
                    <a:pt x="0" y="1227709"/>
                  </a:lnTo>
                  <a:close/>
                </a:path>
              </a:pathLst>
            </a:custGeom>
            <a:solidFill>
              <a:srgbClr val="C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4260286" y="8909820"/>
            <a:ext cx="1937658" cy="1736409"/>
            <a:chOff x="0" y="0"/>
            <a:chExt cx="2583544" cy="23152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83561" cy="2315210"/>
            </a:xfrm>
            <a:custGeom>
              <a:avLst/>
              <a:gdLst/>
              <a:ahLst/>
              <a:cxnLst/>
              <a:rect l="l" t="t" r="r" b="b"/>
              <a:pathLst>
                <a:path w="2583561" h="2315210">
                  <a:moveTo>
                    <a:pt x="0" y="0"/>
                  </a:moveTo>
                  <a:lnTo>
                    <a:pt x="0" y="2315210"/>
                  </a:lnTo>
                  <a:lnTo>
                    <a:pt x="2583561" y="0"/>
                  </a:lnTo>
                  <a:close/>
                </a:path>
              </a:pathLst>
            </a:custGeom>
            <a:solidFill>
              <a:srgbClr val="F2F2F2">
                <a:alpha val="2745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568155" y="-97440"/>
            <a:ext cx="7719843" cy="8778660"/>
            <a:chOff x="0" y="0"/>
            <a:chExt cx="10293124" cy="117048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293096" cy="11704828"/>
            </a:xfrm>
            <a:custGeom>
              <a:avLst/>
              <a:gdLst/>
              <a:ahLst/>
              <a:cxnLst/>
              <a:rect l="l" t="t" r="r" b="b"/>
              <a:pathLst>
                <a:path w="10293096" h="11704828">
                  <a:moveTo>
                    <a:pt x="10293096" y="11704828"/>
                  </a:moveTo>
                  <a:lnTo>
                    <a:pt x="10293096" y="0"/>
                  </a:lnTo>
                  <a:lnTo>
                    <a:pt x="0" y="11704828"/>
                  </a:lnTo>
                  <a:close/>
                </a:path>
              </a:pathLst>
            </a:custGeom>
            <a:solidFill>
              <a:srgbClr val="F2F2F2">
                <a:alpha val="2745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2107160" y="1551708"/>
            <a:ext cx="14670105" cy="5713408"/>
            <a:chOff x="0" y="0"/>
            <a:chExt cx="19560140" cy="76178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560139" cy="7617880"/>
            </a:xfrm>
            <a:custGeom>
              <a:avLst/>
              <a:gdLst/>
              <a:ahLst/>
              <a:cxnLst/>
              <a:rect l="l" t="t" r="r" b="b"/>
              <a:pathLst>
                <a:path w="19560139" h="7617880">
                  <a:moveTo>
                    <a:pt x="0" y="0"/>
                  </a:moveTo>
                  <a:lnTo>
                    <a:pt x="19560139" y="0"/>
                  </a:lnTo>
                  <a:lnTo>
                    <a:pt x="19560139" y="7617880"/>
                  </a:lnTo>
                  <a:lnTo>
                    <a:pt x="0" y="7617880"/>
                  </a:lnTo>
                  <a:close/>
                </a:path>
              </a:pathLst>
            </a:custGeom>
            <a:gradFill rotWithShape="1">
              <a:gsLst>
                <a:gs pos="2655">
                  <a:srgbClr val="FFFFFF">
                    <a:alpha val="100000"/>
                  </a:srgbClr>
                </a:gs>
                <a:gs pos="15000">
                  <a:srgbClr val="FFFFFF">
                    <a:alpha val="0"/>
                  </a:srgbClr>
                </a:gs>
                <a:gs pos="51000">
                  <a:srgbClr val="FFFFFF">
                    <a:alpha val="34000"/>
                  </a:srgbClr>
                </a:gs>
                <a:gs pos="94000">
                  <a:srgbClr val="FFFFFF">
                    <a:alpha val="34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266700"/>
              <a:ext cx="19560140" cy="7884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480"/>
                </a:lnSpc>
              </a:pPr>
              <a:endParaRPr dirty="0"/>
            </a:p>
            <a:p>
              <a:pPr algn="ctr">
                <a:lnSpc>
                  <a:spcPts val="6480"/>
                </a:lnSpc>
              </a:pPr>
              <a:r>
                <a:rPr lang="en-US" sz="3600" i="1" dirty="0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Submitted in the partial fulfillment for the award of the degree of</a:t>
              </a:r>
            </a:p>
            <a:p>
              <a:pPr algn="ctr">
                <a:lnSpc>
                  <a:spcPts val="64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</a:t>
              </a:r>
              <a:r>
                <a:rPr lang="en-US" sz="3600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BACHELOR OF ENGINEERING</a:t>
              </a:r>
            </a:p>
            <a:p>
              <a:pPr algn="ctr">
                <a:lnSpc>
                  <a:spcPts val="64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IN </a:t>
              </a:r>
            </a:p>
            <a:p>
              <a:pPr algn="ctr">
                <a:lnSpc>
                  <a:spcPts val="6480"/>
                </a:lnSpc>
              </a:pPr>
              <a:r>
                <a:rPr lang="en-US" sz="3600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COMPUTER SCIENCE AND ENGINEERING </a:t>
              </a:r>
            </a:p>
            <a:p>
              <a:pPr algn="ctr">
                <a:lnSpc>
                  <a:spcPts val="6480"/>
                </a:lnSpc>
              </a:pPr>
              <a:r>
                <a:rPr lang="en-US" sz="3600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(DATA SCIENCE)</a:t>
              </a:r>
            </a:p>
            <a:p>
              <a:pPr algn="ctr">
                <a:lnSpc>
                  <a:spcPts val="6480"/>
                </a:lnSpc>
              </a:pPr>
              <a:endParaRPr lang="en-US" sz="3600" b="1" dirty="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14744696" y="8000998"/>
            <a:ext cx="3549935" cy="2400302"/>
            <a:chOff x="0" y="0"/>
            <a:chExt cx="4733246" cy="320040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33290" cy="3200400"/>
            </a:xfrm>
            <a:custGeom>
              <a:avLst/>
              <a:gdLst/>
              <a:ahLst/>
              <a:cxnLst/>
              <a:rect l="l" t="t" r="r" b="b"/>
              <a:pathLst>
                <a:path w="4733290" h="3200400">
                  <a:moveTo>
                    <a:pt x="0" y="0"/>
                  </a:moveTo>
                  <a:lnTo>
                    <a:pt x="0" y="3200400"/>
                  </a:lnTo>
                  <a:lnTo>
                    <a:pt x="4733290" y="0"/>
                  </a:lnTo>
                  <a:close/>
                </a:path>
              </a:pathLst>
            </a:custGeom>
            <a:solidFill>
              <a:srgbClr val="C0000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413478" y="9056010"/>
            <a:ext cx="7210032" cy="897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595959"/>
                </a:solidFill>
                <a:latin typeface="Arimo Bold"/>
                <a:ea typeface="Arimo Bold"/>
                <a:cs typeface="Arimo Bold"/>
                <a:sym typeface="Arimo Bold"/>
              </a:rPr>
              <a:t>DISCOVER . </a:t>
            </a:r>
            <a:r>
              <a:rPr lang="en-US" sz="3000" b="1">
                <a:solidFill>
                  <a:srgbClr val="C00000"/>
                </a:solidFill>
                <a:latin typeface="Arimo Bold"/>
                <a:ea typeface="Arimo Bold"/>
                <a:cs typeface="Arimo Bold"/>
                <a:sym typeface="Arimo Bold"/>
              </a:rPr>
              <a:t>LEARN</a:t>
            </a:r>
            <a:r>
              <a:rPr lang="en-US" sz="3000" b="1">
                <a:solidFill>
                  <a:srgbClr val="595959"/>
                </a:solidFill>
                <a:latin typeface="Arimo Bold"/>
                <a:ea typeface="Arimo Bold"/>
                <a:cs typeface="Arimo Bold"/>
                <a:sym typeface="Arimo Bold"/>
              </a:rPr>
              <a:t> . EMPOWER</a:t>
            </a:r>
          </a:p>
          <a:p>
            <a:pPr algn="l">
              <a:lnSpc>
                <a:spcPts val="3600"/>
              </a:lnSpc>
            </a:pPr>
            <a:endParaRPr lang="en-US" sz="3000" b="1">
              <a:solidFill>
                <a:srgbClr val="595959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0328670" y="9065469"/>
            <a:ext cx="68578" cy="555930"/>
            <a:chOff x="0" y="0"/>
            <a:chExt cx="91438" cy="7412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1440" cy="741299"/>
            </a:xfrm>
            <a:custGeom>
              <a:avLst/>
              <a:gdLst/>
              <a:ahLst/>
              <a:cxnLst/>
              <a:rect l="l" t="t" r="r" b="b"/>
              <a:pathLst>
                <a:path w="91440" h="741299">
                  <a:moveTo>
                    <a:pt x="0" y="0"/>
                  </a:moveTo>
                  <a:lnTo>
                    <a:pt x="91440" y="0"/>
                  </a:lnTo>
                  <a:lnTo>
                    <a:pt x="91440" y="741299"/>
                  </a:lnTo>
                  <a:lnTo>
                    <a:pt x="0" y="741299"/>
                  </a:lnTo>
                  <a:close/>
                </a:path>
              </a:pathLst>
            </a:custGeom>
            <a:solidFill>
              <a:srgbClr val="C00000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756458" y="9038379"/>
            <a:ext cx="8641034" cy="583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88"/>
              </a:lnSpc>
            </a:pPr>
            <a:r>
              <a:rPr lang="en-US" sz="3600" b="1">
                <a:solidFill>
                  <a:srgbClr val="FF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Department of AIT-CSE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577147" y="605547"/>
            <a:ext cx="13620797" cy="1648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b="1" dirty="0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Multimodal Fake News Detection System</a:t>
            </a:r>
          </a:p>
          <a:p>
            <a:pPr algn="ctr">
              <a:lnSpc>
                <a:spcPts val="6480"/>
              </a:lnSpc>
            </a:pPr>
            <a:endParaRPr lang="en-US" sz="5400" b="1" dirty="0">
              <a:solidFill>
                <a:srgbClr val="000000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447962" y="6572250"/>
            <a:ext cx="5003049" cy="3178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0"/>
              </a:lnSpc>
            </a:pPr>
            <a:r>
              <a:rPr lang="en-US" sz="2883" b="1" dirty="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Submitted by:</a:t>
            </a:r>
          </a:p>
          <a:p>
            <a:r>
              <a:rPr lang="en-US" sz="2400" b="1" dirty="0"/>
              <a:t>Aditya Duhan (25BDS80001)</a:t>
            </a:r>
            <a:br>
              <a:rPr lang="en-US" sz="2400" b="1" dirty="0"/>
            </a:br>
            <a:r>
              <a:rPr lang="en-US" sz="2400" b="1" dirty="0"/>
              <a:t>Yatharth Bhaskar (24IBD70014)</a:t>
            </a:r>
            <a:br>
              <a:rPr lang="en-US" sz="2400" b="1" dirty="0"/>
            </a:br>
            <a:r>
              <a:rPr lang="en-US" sz="2400" b="1" dirty="0"/>
              <a:t>Akhil Singh (24BDA70314)</a:t>
            </a:r>
            <a:br>
              <a:rPr lang="en-US" sz="2400" b="1" dirty="0"/>
            </a:br>
            <a:r>
              <a:rPr lang="en-US" sz="2400" b="1" dirty="0"/>
              <a:t>Anhad Riar (24BDA70331)</a:t>
            </a:r>
            <a:br>
              <a:rPr lang="en-US" sz="2400" b="1" dirty="0"/>
            </a:br>
            <a:r>
              <a:rPr lang="en-US" sz="2400" b="1" dirty="0"/>
              <a:t>Damandeep Singh (24BDA313)</a:t>
            </a:r>
            <a:endParaRPr lang="en-IN" sz="2400" b="1" dirty="0"/>
          </a:p>
          <a:p>
            <a:pPr algn="l">
              <a:lnSpc>
                <a:spcPts val="3460"/>
              </a:lnSpc>
            </a:pPr>
            <a:endParaRPr lang="en-US" sz="2883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460"/>
              </a:lnSpc>
            </a:pPr>
            <a:endParaRPr lang="en-US" sz="2883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1466225" y="6861486"/>
            <a:ext cx="4180648" cy="143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Under the Supervision of: 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SOMDATTA  PATRA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85900" y="1477516"/>
            <a:ext cx="15773400" cy="2256282"/>
            <a:chOff x="0" y="-57150"/>
            <a:chExt cx="21031200" cy="30083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031200" cy="2951227"/>
            </a:xfrm>
            <a:custGeom>
              <a:avLst/>
              <a:gdLst/>
              <a:ahLst/>
              <a:cxnLst/>
              <a:rect l="l" t="t" r="r" b="b"/>
              <a:pathLst>
                <a:path w="21031200" h="2951227">
                  <a:moveTo>
                    <a:pt x="0" y="0"/>
                  </a:moveTo>
                  <a:lnTo>
                    <a:pt x="21031200" y="0"/>
                  </a:lnTo>
                  <a:lnTo>
                    <a:pt x="21031200" y="2951227"/>
                  </a:lnTo>
                  <a:lnTo>
                    <a:pt x="0" y="2951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1031200" cy="3008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 dirty="0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Modality Contribution</a:t>
              </a:r>
            </a:p>
            <a:p>
              <a:pPr algn="l">
                <a:lnSpc>
                  <a:spcPts val="7128"/>
                </a:lnSpc>
              </a:pPr>
              <a:endParaRPr lang="en-US" sz="6600" b="1" u="sng" dirty="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60069" y="2808298"/>
            <a:ext cx="8562082" cy="609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600" b="1" dirty="0"/>
              <a:t>Text Embeddings:-</a:t>
            </a:r>
          </a:p>
          <a:p>
            <a:r>
              <a:rPr lang="en-US" sz="3600" dirty="0"/>
              <a:t>Capture semantic, contextual, and linguistic patterns.</a:t>
            </a:r>
          </a:p>
          <a:p>
            <a:r>
              <a:rPr lang="en-US" sz="3600" b="1" dirty="0"/>
              <a:t>Image Embeddings:-</a:t>
            </a:r>
          </a:p>
          <a:p>
            <a:r>
              <a:rPr lang="en-US" sz="3600" dirty="0"/>
              <a:t>Placeholder during training.</a:t>
            </a:r>
          </a:p>
          <a:p>
            <a:r>
              <a:rPr lang="en-US" sz="3600" dirty="0"/>
              <a:t>Fully functional at prediction time (real image allowed).</a:t>
            </a:r>
          </a:p>
          <a:p>
            <a:r>
              <a:rPr lang="fr-FR" sz="3600" b="1" dirty="0"/>
              <a:t>Fusion:-</a:t>
            </a:r>
          </a:p>
          <a:p>
            <a:r>
              <a:rPr lang="fr-FR" sz="3600" dirty="0"/>
              <a:t>896-dim </a:t>
            </a:r>
            <a:r>
              <a:rPr lang="fr-FR" sz="3600" dirty="0" err="1"/>
              <a:t>vector</a:t>
            </a:r>
            <a:r>
              <a:rPr lang="fr-FR" sz="3600" dirty="0"/>
              <a:t> </a:t>
            </a:r>
            <a:r>
              <a:rPr lang="fr-FR" sz="3600" dirty="0" err="1"/>
              <a:t>provides</a:t>
            </a:r>
            <a:r>
              <a:rPr lang="fr-FR" sz="3600" dirty="0"/>
              <a:t> </a:t>
            </a:r>
            <a:r>
              <a:rPr lang="fr-FR" sz="3600" dirty="0" err="1"/>
              <a:t>richer</a:t>
            </a:r>
            <a:r>
              <a:rPr lang="fr-FR" sz="3600" dirty="0"/>
              <a:t> </a:t>
            </a:r>
            <a:r>
              <a:rPr lang="fr-FR" sz="3600" dirty="0" err="1"/>
              <a:t>representation</a:t>
            </a:r>
            <a:r>
              <a:rPr lang="fr-FR" sz="3600" dirty="0"/>
              <a:t>.</a:t>
            </a:r>
          </a:p>
          <a:p>
            <a:endParaRPr 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57300" y="747162"/>
            <a:ext cx="15773400" cy="2213420"/>
            <a:chOff x="0" y="0"/>
            <a:chExt cx="21031200" cy="29512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1200" cy="2951227"/>
            </a:xfrm>
            <a:custGeom>
              <a:avLst/>
              <a:gdLst/>
              <a:ahLst/>
              <a:cxnLst/>
              <a:rect l="l" t="t" r="r" b="b"/>
              <a:pathLst>
                <a:path w="21031200" h="2951227">
                  <a:moveTo>
                    <a:pt x="0" y="0"/>
                  </a:moveTo>
                  <a:lnTo>
                    <a:pt x="21031200" y="0"/>
                  </a:lnTo>
                  <a:lnTo>
                    <a:pt x="21031200" y="2951227"/>
                  </a:lnTo>
                  <a:lnTo>
                    <a:pt x="0" y="2951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1031200" cy="3008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 dirty="0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Clinical &amp; Technical Impact</a:t>
              </a:r>
            </a:p>
            <a:p>
              <a:pPr algn="l">
                <a:lnSpc>
                  <a:spcPts val="7128"/>
                </a:lnSpc>
              </a:pPr>
              <a:endParaRPr lang="en-US" sz="6600" b="1" u="sng" dirty="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980734" y="2008766"/>
            <a:ext cx="14504466" cy="4050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4400" b="1" dirty="0"/>
              <a:t>Technical Impact:-</a:t>
            </a:r>
          </a:p>
          <a:p>
            <a:r>
              <a:rPr lang="en-US" sz="4400" dirty="0"/>
              <a:t>1.Fast inference (</a:t>
            </a:r>
            <a:r>
              <a:rPr lang="en-US" sz="4400" dirty="0" err="1"/>
              <a:t>LogReg</a:t>
            </a:r>
            <a:r>
              <a:rPr lang="en-US" sz="4400" dirty="0"/>
              <a:t>).</a:t>
            </a:r>
          </a:p>
          <a:p>
            <a:r>
              <a:rPr lang="en-US" sz="4400" dirty="0"/>
              <a:t>2.Compatible with CPU-only systems.</a:t>
            </a:r>
          </a:p>
          <a:p>
            <a:r>
              <a:rPr lang="en-US" sz="4400" dirty="0"/>
              <a:t>3.Embedding-based architecture allows easy model swapping.</a:t>
            </a:r>
          </a:p>
          <a:p>
            <a:pPr algn="l">
              <a:lnSpc>
                <a:spcPts val="5880"/>
              </a:lnSpc>
            </a:pPr>
            <a:r>
              <a:rPr lang="en-US" sz="33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-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990566" y="4996107"/>
            <a:ext cx="13515545" cy="387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600" b="1" dirty="0"/>
              <a:t>Practical Impact:-</a:t>
            </a:r>
          </a:p>
          <a:p>
            <a:r>
              <a:rPr lang="en-US" sz="3600" dirty="0"/>
              <a:t>-Can be integrated into:</a:t>
            </a:r>
          </a:p>
          <a:p>
            <a:pPr lvl="1"/>
            <a:r>
              <a:rPr lang="en-US" sz="3600" dirty="0"/>
              <a:t>-Media verification tools</a:t>
            </a:r>
          </a:p>
          <a:p>
            <a:pPr lvl="1"/>
            <a:r>
              <a:rPr lang="en-US" sz="3600" dirty="0"/>
              <a:t>-Browser extensions</a:t>
            </a:r>
          </a:p>
          <a:p>
            <a:pPr lvl="1"/>
            <a:r>
              <a:rPr lang="en-US" sz="3600" dirty="0"/>
              <a:t>-Social media moderation</a:t>
            </a:r>
          </a:p>
          <a:p>
            <a:pPr lvl="1"/>
            <a:r>
              <a:rPr lang="en-US" sz="3600" dirty="0"/>
              <a:t>-Educational platforms</a:t>
            </a:r>
          </a:p>
          <a:p>
            <a:r>
              <a:rPr lang="en-US" sz="3600" dirty="0"/>
              <a:t>-Helps reduce misinformation spread.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7300" y="214182"/>
            <a:ext cx="15773400" cy="4344102"/>
            <a:chOff x="0" y="-1634409"/>
            <a:chExt cx="21031200" cy="57921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031200" cy="4157727"/>
            </a:xfrm>
            <a:custGeom>
              <a:avLst/>
              <a:gdLst/>
              <a:ahLst/>
              <a:cxnLst/>
              <a:rect l="l" t="t" r="r" b="b"/>
              <a:pathLst>
                <a:path w="21031200" h="4157727">
                  <a:moveTo>
                    <a:pt x="0" y="0"/>
                  </a:moveTo>
                  <a:lnTo>
                    <a:pt x="21031200" y="0"/>
                  </a:lnTo>
                  <a:lnTo>
                    <a:pt x="21031200" y="4157727"/>
                  </a:lnTo>
                  <a:lnTo>
                    <a:pt x="0" y="41577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634409"/>
              <a:ext cx="21031200" cy="42148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 dirty="0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Limitations &amp; Future Work</a:t>
              </a:r>
            </a:p>
            <a:p>
              <a:pPr algn="ctr">
                <a:lnSpc>
                  <a:spcPts val="7128"/>
                </a:lnSpc>
              </a:pPr>
              <a:endParaRPr lang="en-US" sz="6600" b="1" u="sng" dirty="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  <a:p>
              <a:pPr algn="l">
                <a:lnSpc>
                  <a:spcPts val="7128"/>
                </a:lnSpc>
              </a:pPr>
              <a:endParaRPr lang="en-US" sz="6600" b="1" u="sng" dirty="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191000" y="1794760"/>
            <a:ext cx="10086212" cy="87103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4400" b="1" dirty="0"/>
              <a:t>-Limitations</a:t>
            </a:r>
          </a:p>
          <a:p>
            <a:r>
              <a:rPr lang="en-IN" sz="4400" dirty="0"/>
              <a:t>1.No real images in training dataset.</a:t>
            </a:r>
          </a:p>
          <a:p>
            <a:r>
              <a:rPr lang="en-IN" sz="4400" dirty="0"/>
              <a:t>2.Logistic Regression is </a:t>
            </a:r>
            <a:r>
              <a:rPr lang="en-IN" sz="4400" dirty="0" err="1"/>
              <a:t>simple.Deep</a:t>
            </a:r>
            <a:r>
              <a:rPr lang="en-IN" sz="4400" dirty="0"/>
              <a:t> learning classifier may improve performance.</a:t>
            </a:r>
          </a:p>
          <a:p>
            <a:r>
              <a:rPr lang="en-IN" sz="4400" dirty="0"/>
              <a:t>3.Dataset limited to 2000 samples.</a:t>
            </a:r>
          </a:p>
          <a:p>
            <a:r>
              <a:rPr lang="en-IN" sz="4400" b="1" dirty="0"/>
              <a:t>-Future Enhancements</a:t>
            </a:r>
          </a:p>
          <a:p>
            <a:r>
              <a:rPr lang="en-IN" sz="4400" dirty="0"/>
              <a:t>1.Include real multimodal datasets (images + text).</a:t>
            </a:r>
          </a:p>
          <a:p>
            <a:r>
              <a:rPr lang="en-IN" sz="4400" dirty="0"/>
              <a:t>2.Use LSTMs / CNNs / Transformers for classification.</a:t>
            </a:r>
          </a:p>
          <a:p>
            <a:r>
              <a:rPr lang="en-IN" sz="4400" dirty="0"/>
              <a:t>3.Deploy as web app or mobile app.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7300" y="1439989"/>
            <a:ext cx="15773400" cy="2213420"/>
            <a:chOff x="0" y="0"/>
            <a:chExt cx="21031200" cy="29512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031200" cy="2951227"/>
            </a:xfrm>
            <a:custGeom>
              <a:avLst/>
              <a:gdLst/>
              <a:ahLst/>
              <a:cxnLst/>
              <a:rect l="l" t="t" r="r" b="b"/>
              <a:pathLst>
                <a:path w="21031200" h="2951227">
                  <a:moveTo>
                    <a:pt x="0" y="0"/>
                  </a:moveTo>
                  <a:lnTo>
                    <a:pt x="21031200" y="0"/>
                  </a:lnTo>
                  <a:lnTo>
                    <a:pt x="21031200" y="2951227"/>
                  </a:lnTo>
                  <a:lnTo>
                    <a:pt x="0" y="2951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1031200" cy="3008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Conclusion &amp; GitHub Link</a:t>
              </a:r>
            </a:p>
            <a:p>
              <a:pPr algn="l">
                <a:lnSpc>
                  <a:spcPts val="7128"/>
                </a:lnSpc>
              </a:pPr>
              <a:endParaRPr lang="en-US" sz="6600" b="1" u="sng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22450" y="3134506"/>
            <a:ext cx="13843099" cy="7035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600" b="1" dirty="0"/>
              <a:t>Conclusion</a:t>
            </a:r>
          </a:p>
          <a:p>
            <a:r>
              <a:rPr lang="en-US" sz="3600" dirty="0"/>
              <a:t>-Successfully implemented a functional multimodal fake news detection system.</a:t>
            </a:r>
          </a:p>
          <a:p>
            <a:r>
              <a:rPr lang="en-US" sz="3600" dirty="0"/>
              <a:t>-Achieved high accuracy and strong classification performance.</a:t>
            </a:r>
          </a:p>
          <a:p>
            <a:r>
              <a:rPr lang="en-US" sz="3600" dirty="0"/>
              <a:t>-Demonstrated feasibility of multimodal fusion even with text-dominant data.</a:t>
            </a:r>
          </a:p>
          <a:p>
            <a:endParaRPr lang="en-US" sz="3600" dirty="0"/>
          </a:p>
          <a:p>
            <a:pPr algn="l">
              <a:lnSpc>
                <a:spcPts val="5040"/>
              </a:lnSpc>
            </a:pPr>
            <a:r>
              <a:rPr lang="en-US" sz="3600" b="1" dirty="0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Repository: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https://github.com/sahadipanjan/Multimodal_Diabetic_Risk_Detection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  <a:p>
            <a:pPr algn="l">
              <a:lnSpc>
                <a:spcPts val="4759"/>
              </a:lnSpc>
            </a:pPr>
            <a:endParaRPr lang="en-US" sz="3600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10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200890" y="3966093"/>
            <a:ext cx="5886220" cy="2354814"/>
            <a:chOff x="0" y="0"/>
            <a:chExt cx="6626896" cy="26511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26896" cy="2651126"/>
            </a:xfrm>
            <a:custGeom>
              <a:avLst/>
              <a:gdLst/>
              <a:ahLst/>
              <a:cxnLst/>
              <a:rect l="l" t="t" r="r" b="b"/>
              <a:pathLst>
                <a:path w="6626896" h="2651126">
                  <a:moveTo>
                    <a:pt x="0" y="0"/>
                  </a:moveTo>
                  <a:lnTo>
                    <a:pt x="6626896" y="0"/>
                  </a:lnTo>
                  <a:lnTo>
                    <a:pt x="6626896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6626896" cy="27273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9611"/>
                </a:lnSpc>
              </a:pPr>
              <a:r>
                <a:rPr lang="en-US" sz="8899" b="1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 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292417" y="0"/>
            <a:ext cx="2691290" cy="1464309"/>
            <a:chOff x="0" y="0"/>
            <a:chExt cx="3588387" cy="19524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88387" cy="1952412"/>
            </a:xfrm>
            <a:custGeom>
              <a:avLst/>
              <a:gdLst/>
              <a:ahLst/>
              <a:cxnLst/>
              <a:rect l="l" t="t" r="r" b="b"/>
              <a:pathLst>
                <a:path w="3588387" h="1952412">
                  <a:moveTo>
                    <a:pt x="0" y="0"/>
                  </a:moveTo>
                  <a:lnTo>
                    <a:pt x="3588387" y="0"/>
                  </a:lnTo>
                  <a:lnTo>
                    <a:pt x="3588387" y="1952412"/>
                  </a:lnTo>
                  <a:lnTo>
                    <a:pt x="0" y="19524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588387" cy="200956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Outline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663221" y="981519"/>
            <a:ext cx="9949683" cy="9100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Problem Background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Project Motivation &amp; Objective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Dataset Overview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System Architecture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Workflow Overview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Model Training &amp; Validation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Key Results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Modality Contribution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Clinical &amp; Technical Impact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Limitations &amp; Future Work</a:t>
            </a:r>
          </a:p>
          <a:p>
            <a:pPr algn="ctr">
              <a:lnSpc>
                <a:spcPts val="6595"/>
              </a:lnSpc>
            </a:pPr>
            <a:r>
              <a:rPr lang="en-US" sz="33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Conclusion &amp; GitHub Link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53597" y="848155"/>
            <a:ext cx="13980805" cy="1988345"/>
            <a:chOff x="0" y="0"/>
            <a:chExt cx="18641074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41073" cy="2651126"/>
            </a:xfrm>
            <a:custGeom>
              <a:avLst/>
              <a:gdLst/>
              <a:ahLst/>
              <a:cxnLst/>
              <a:rect l="l" t="t" r="r" b="b"/>
              <a:pathLst>
                <a:path w="18641073" h="2651126">
                  <a:moveTo>
                    <a:pt x="0" y="0"/>
                  </a:moveTo>
                  <a:lnTo>
                    <a:pt x="18641073" y="0"/>
                  </a:lnTo>
                  <a:lnTo>
                    <a:pt x="18641073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641074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Problem Background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150922" y="3605273"/>
            <a:ext cx="12608123" cy="5170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1"/>
            <a:r>
              <a:rPr lang="en-US" sz="3600" dirty="0"/>
              <a:t>-False and misleading information spreads faster than verified news across social media.</a:t>
            </a:r>
          </a:p>
          <a:p>
            <a:pPr lvl="1"/>
            <a:r>
              <a:rPr lang="en-US" sz="3600" dirty="0"/>
              <a:t>-Fake news influences public opinion, destabilizes communities, and affects elections, healthcare, finance, and security.</a:t>
            </a:r>
          </a:p>
          <a:p>
            <a:pPr lvl="1"/>
            <a:r>
              <a:rPr lang="en-US" sz="3600" dirty="0"/>
              <a:t>-Most existing detection systems rely </a:t>
            </a:r>
            <a:r>
              <a:rPr lang="en-US" sz="3600" b="1" dirty="0"/>
              <a:t>only on text</a:t>
            </a:r>
            <a:r>
              <a:rPr lang="en-US" sz="3600" dirty="0"/>
              <a:t>, ignoring manipulated or mismatched images.</a:t>
            </a:r>
          </a:p>
          <a:p>
            <a:pPr lvl="1"/>
            <a:r>
              <a:rPr lang="en-US" sz="3600" dirty="0"/>
              <a:t>-Modern misinformation is </a:t>
            </a:r>
            <a:r>
              <a:rPr lang="en-US" sz="3600" b="1" dirty="0"/>
              <a:t>multimodal</a:t>
            </a:r>
            <a:r>
              <a:rPr lang="en-US" sz="3600" dirty="0"/>
              <a:t>—text + images—requiring an advanced detection approach.</a:t>
            </a:r>
          </a:p>
          <a:p>
            <a:pPr algn="ctr">
              <a:lnSpc>
                <a:spcPts val="6425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53597" y="848155"/>
            <a:ext cx="13980805" cy="1988345"/>
            <a:chOff x="0" y="0"/>
            <a:chExt cx="18641074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41073" cy="2651126"/>
            </a:xfrm>
            <a:custGeom>
              <a:avLst/>
              <a:gdLst/>
              <a:ahLst/>
              <a:cxnLst/>
              <a:rect l="l" t="t" r="r" b="b"/>
              <a:pathLst>
                <a:path w="18641073" h="2651126">
                  <a:moveTo>
                    <a:pt x="0" y="0"/>
                  </a:moveTo>
                  <a:lnTo>
                    <a:pt x="18641073" y="0"/>
                  </a:lnTo>
                  <a:lnTo>
                    <a:pt x="18641073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641074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Project Motivation &amp; Objective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124897" y="2541225"/>
            <a:ext cx="16134403" cy="166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600" b="1" dirty="0"/>
              <a:t>Motivation</a:t>
            </a:r>
          </a:p>
          <a:p>
            <a:r>
              <a:rPr lang="en-US" sz="3600" dirty="0"/>
              <a:t>-Rise of AI-generated misinformation (Deepfakes, manipulated media).</a:t>
            </a:r>
          </a:p>
          <a:p>
            <a:r>
              <a:rPr lang="en-US" sz="3600" dirty="0"/>
              <a:t>-Increasing difficulty for humans to verify credibility visually or textually.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398650"/>
            <a:ext cx="16134403" cy="722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Key Objectives: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36495" y="6298692"/>
            <a:ext cx="13815010" cy="3206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25"/>
              </a:lnSpc>
            </a:pPr>
            <a:r>
              <a:rPr lang="en-US" sz="3600" dirty="0"/>
              <a:t>-Build a multimodal ML model combining </a:t>
            </a:r>
            <a:r>
              <a:rPr lang="en-US" sz="3600" b="1" dirty="0"/>
              <a:t>text (Sentence-BERT)</a:t>
            </a:r>
            <a:r>
              <a:rPr lang="en-US" sz="3600" dirty="0"/>
              <a:t> and </a:t>
            </a:r>
            <a:r>
              <a:rPr lang="en-US" sz="3600" b="1" dirty="0"/>
              <a:t>image (CLIP)</a:t>
            </a:r>
            <a:r>
              <a:rPr lang="en-US" sz="3600" dirty="0"/>
              <a:t> embeddings.</a:t>
            </a:r>
          </a:p>
          <a:p>
            <a:pPr algn="just">
              <a:lnSpc>
                <a:spcPts val="6425"/>
              </a:lnSpc>
            </a:pPr>
            <a:r>
              <a:rPr lang="en-US" sz="3600" dirty="0"/>
              <a:t>-Achieve high accuracy using a balanced dataset (Fake + Real, 2000 samples).</a:t>
            </a: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53597" y="481488"/>
            <a:ext cx="13980805" cy="1988345"/>
            <a:chOff x="0" y="0"/>
            <a:chExt cx="18641074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41073" cy="2651126"/>
            </a:xfrm>
            <a:custGeom>
              <a:avLst/>
              <a:gdLst/>
              <a:ahLst/>
              <a:cxnLst/>
              <a:rect l="l" t="t" r="r" b="b"/>
              <a:pathLst>
                <a:path w="18641073" h="2651126">
                  <a:moveTo>
                    <a:pt x="0" y="0"/>
                  </a:moveTo>
                  <a:lnTo>
                    <a:pt x="18641073" y="0"/>
                  </a:lnTo>
                  <a:lnTo>
                    <a:pt x="18641073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641074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Dataset Overview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60091" y="2849245"/>
            <a:ext cx="15666765" cy="6878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N" sz="3600" b="1" dirty="0"/>
              <a:t>-Dataset Used</a:t>
            </a:r>
          </a:p>
          <a:p>
            <a:r>
              <a:rPr lang="en-IN" sz="3600" b="1" dirty="0"/>
              <a:t>    -Fake_small_1000.csv</a:t>
            </a:r>
            <a:r>
              <a:rPr lang="en-IN" sz="3600" dirty="0"/>
              <a:t> → 1000 fake articles.</a:t>
            </a:r>
          </a:p>
          <a:p>
            <a:r>
              <a:rPr lang="en-IN" sz="3600" b="1" dirty="0"/>
              <a:t>    -True_small_1000.csv</a:t>
            </a:r>
            <a:r>
              <a:rPr lang="en-IN" sz="3600" dirty="0"/>
              <a:t> → 1000 real articles.</a:t>
            </a:r>
          </a:p>
          <a:p>
            <a:r>
              <a:rPr lang="en-IN" sz="3600" b="1" dirty="0"/>
              <a:t>-Merged dataset: 2000 samples</a:t>
            </a:r>
            <a:r>
              <a:rPr lang="en-IN" sz="3600" dirty="0"/>
              <a:t> (balanced 50–50).</a:t>
            </a:r>
          </a:p>
          <a:p>
            <a:r>
              <a:rPr lang="en-IN" sz="3600" b="1" dirty="0"/>
              <a:t>-Structure</a:t>
            </a:r>
          </a:p>
          <a:p>
            <a:r>
              <a:rPr lang="en-IN" sz="3600" dirty="0"/>
              <a:t>     -Columns: text, label (0 = Fake, 1 = Real) </a:t>
            </a:r>
          </a:p>
          <a:p>
            <a:r>
              <a:rPr lang="en-IN" sz="3600" dirty="0"/>
              <a:t>     -No image column → image embedding replaced with </a:t>
            </a:r>
            <a:r>
              <a:rPr lang="en-IN" sz="3600" b="1" dirty="0"/>
              <a:t>512-dim zero vector</a:t>
            </a:r>
            <a:r>
              <a:rPr lang="en-IN" sz="3600" dirty="0"/>
              <a:t>.</a:t>
            </a:r>
          </a:p>
          <a:p>
            <a:r>
              <a:rPr lang="en-IN" sz="3600" b="1" dirty="0"/>
              <a:t>-Preprocessing</a:t>
            </a:r>
          </a:p>
          <a:p>
            <a:r>
              <a:rPr lang="en-IN" sz="3600" dirty="0"/>
              <a:t>    -Text cleaned and normalized.</a:t>
            </a:r>
          </a:p>
          <a:p>
            <a:r>
              <a:rPr lang="en-IN" sz="3600" dirty="0"/>
              <a:t>    -Dataset shuffled and limited for speed (≤2000 rows).</a:t>
            </a:r>
          </a:p>
          <a:p>
            <a:r>
              <a:rPr lang="en-IN" sz="3600" dirty="0"/>
              <a:t>    -Embeddings: 384-dim (text) + 512-dim (image placeholder).</a:t>
            </a:r>
          </a:p>
          <a:p>
            <a:pPr algn="ctr">
              <a:lnSpc>
                <a:spcPts val="6799"/>
              </a:lnSpc>
            </a:pPr>
            <a:endParaRPr lang="en-US" sz="3600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48041" y="434911"/>
            <a:ext cx="13980805" cy="1988345"/>
            <a:chOff x="0" y="0"/>
            <a:chExt cx="18641074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641073" cy="2651126"/>
            </a:xfrm>
            <a:custGeom>
              <a:avLst/>
              <a:gdLst/>
              <a:ahLst/>
              <a:cxnLst/>
              <a:rect l="l" t="t" r="r" b="b"/>
              <a:pathLst>
                <a:path w="18641073" h="2651126">
                  <a:moveTo>
                    <a:pt x="0" y="0"/>
                  </a:moveTo>
                  <a:lnTo>
                    <a:pt x="18641073" y="0"/>
                  </a:lnTo>
                  <a:lnTo>
                    <a:pt x="18641073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641074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System Architecture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111297" y="2261331"/>
            <a:ext cx="3839468" cy="719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endParaRPr lang="en-US" sz="4200" b="1" dirty="0">
              <a:solidFill>
                <a:srgbClr val="000000"/>
              </a:solidFill>
              <a:latin typeface="Times New Roman MT Bold"/>
              <a:ea typeface="Times New Roman MT Bold"/>
              <a:cs typeface="Times New Roman MT Bold"/>
              <a:sym typeface="Times New Roman MT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848041" y="3235135"/>
            <a:ext cx="12237244" cy="719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187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111297" y="7346664"/>
            <a:ext cx="12677789" cy="585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85BCF0-F75B-82C2-C23A-0B24B889B2A6}"/>
              </a:ext>
            </a:extLst>
          </p:cNvPr>
          <p:cNvSpPr txBox="1"/>
          <p:nvPr/>
        </p:nvSpPr>
        <p:spPr>
          <a:xfrm>
            <a:off x="1524000" y="2621269"/>
            <a:ext cx="12202636" cy="7478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/>
              <a:t>-Input Modalities</a:t>
            </a:r>
          </a:p>
          <a:p>
            <a:r>
              <a:rPr lang="en-IN" sz="3200" b="1" dirty="0"/>
              <a:t>Text</a:t>
            </a:r>
            <a:r>
              <a:rPr lang="en-IN" sz="3200" dirty="0"/>
              <a:t> → Sentence-BERT (all-MiniLM-L6-v2)</a:t>
            </a:r>
          </a:p>
          <a:p>
            <a:r>
              <a:rPr lang="en-IN" sz="3200" b="1" dirty="0"/>
              <a:t>Image</a:t>
            </a:r>
            <a:r>
              <a:rPr lang="en-IN" sz="3200" dirty="0"/>
              <a:t> → CLIP (zero vector for training, real image allowed at prediction)</a:t>
            </a:r>
          </a:p>
          <a:p>
            <a:r>
              <a:rPr lang="en-IN" sz="3200" b="1" dirty="0"/>
              <a:t>-Fusion Model</a:t>
            </a:r>
          </a:p>
          <a:p>
            <a:r>
              <a:rPr lang="en-IN" sz="3200" dirty="0"/>
              <a:t>Concatenate embeddings to create </a:t>
            </a:r>
            <a:r>
              <a:rPr lang="en-IN" sz="3200" b="1" dirty="0"/>
              <a:t>896-dim multimodal vector</a:t>
            </a:r>
            <a:endParaRPr lang="en-IN" sz="3200" dirty="0"/>
          </a:p>
          <a:p>
            <a:r>
              <a:rPr lang="en-IN" sz="3200" b="1" dirty="0"/>
              <a:t>-Classification</a:t>
            </a:r>
          </a:p>
          <a:p>
            <a:r>
              <a:rPr lang="en-IN" sz="3200" dirty="0"/>
              <a:t>Logistic Regression</a:t>
            </a:r>
          </a:p>
          <a:p>
            <a:r>
              <a:rPr lang="en-IN" sz="3200" dirty="0"/>
              <a:t>Output: </a:t>
            </a:r>
            <a:r>
              <a:rPr lang="en-IN" sz="3200" b="1" dirty="0"/>
              <a:t>REAL</a:t>
            </a:r>
            <a:r>
              <a:rPr lang="en-IN" sz="3200" dirty="0"/>
              <a:t> (1) or </a:t>
            </a:r>
            <a:r>
              <a:rPr lang="en-IN" sz="3200" b="1" dirty="0"/>
              <a:t>FAKE</a:t>
            </a:r>
            <a:r>
              <a:rPr lang="en-IN" sz="3200" dirty="0"/>
              <a:t> (0)</a:t>
            </a:r>
          </a:p>
          <a:p>
            <a:r>
              <a:rPr lang="en-IN" sz="3200" b="1" dirty="0"/>
              <a:t>-Pipeline</a:t>
            </a:r>
          </a:p>
          <a:p>
            <a:r>
              <a:rPr lang="en-IN" sz="3200" dirty="0"/>
              <a:t>Data Loading</a:t>
            </a:r>
          </a:p>
          <a:p>
            <a:r>
              <a:rPr lang="en-IN" sz="3200" dirty="0"/>
              <a:t>Feature Extraction</a:t>
            </a:r>
          </a:p>
          <a:p>
            <a:r>
              <a:rPr lang="en-IN" sz="3200" dirty="0"/>
              <a:t>Fusion</a:t>
            </a:r>
          </a:p>
          <a:p>
            <a:r>
              <a:rPr lang="en-IN" sz="3200" dirty="0"/>
              <a:t>Training</a:t>
            </a:r>
          </a:p>
          <a:p>
            <a:r>
              <a:rPr lang="en-IN" sz="3200" dirty="0"/>
              <a:t>Prediction</a:t>
            </a: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7300" y="547688"/>
            <a:ext cx="15773400" cy="1988345"/>
            <a:chOff x="0" y="0"/>
            <a:chExt cx="21031200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1031200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Workflow Overview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574880" y="2541905"/>
            <a:ext cx="10174635" cy="408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64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 acquisition &amp; preprocessing.</a:t>
            </a:r>
          </a:p>
          <a:p>
            <a:pPr marL="734059" lvl="1" indent="-367030">
              <a:lnSpc>
                <a:spcPts val="6459"/>
              </a:lnSpc>
              <a:buFont typeface="Arial"/>
              <a:buChar char="•"/>
            </a:pPr>
            <a:r>
              <a:rPr lang="en-IN" sz="3600" dirty="0"/>
              <a:t>Text Embedding (Sentence-BERT)</a:t>
            </a: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  <a:p>
            <a:pPr marL="734059" lvl="1" indent="-367030">
              <a:lnSpc>
                <a:spcPts val="6459"/>
              </a:lnSpc>
              <a:buFont typeface="Arial"/>
              <a:buChar char="•"/>
            </a:pPr>
            <a:r>
              <a:rPr lang="en-IN" sz="3600" dirty="0"/>
              <a:t>Real-Time Input Prediction</a:t>
            </a:r>
          </a:p>
          <a:p>
            <a:pPr marL="734059" lvl="1" indent="-367030">
              <a:lnSpc>
                <a:spcPts val="6459"/>
              </a:lnSpc>
              <a:buFont typeface="Arial"/>
              <a:buChar char="•"/>
            </a:pPr>
            <a:r>
              <a:rPr lang="en-IN" sz="3600" dirty="0"/>
              <a:t>Feature Fusion (Concatenation)</a:t>
            </a:r>
            <a:r>
              <a:rPr lang="en-US" sz="3399" dirty="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</a:t>
            </a:r>
          </a:p>
          <a:p>
            <a:pPr algn="l">
              <a:lnSpc>
                <a:spcPts val="6459"/>
              </a:lnSpc>
            </a:pPr>
            <a:endParaRPr lang="en-US" sz="3399" dirty="0">
              <a:solidFill>
                <a:srgbClr val="000000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7300" y="1423615"/>
            <a:ext cx="15773400" cy="2213420"/>
            <a:chOff x="0" y="0"/>
            <a:chExt cx="21031200" cy="29512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031200" cy="2951227"/>
            </a:xfrm>
            <a:custGeom>
              <a:avLst/>
              <a:gdLst/>
              <a:ahLst/>
              <a:cxnLst/>
              <a:rect l="l" t="t" r="r" b="b"/>
              <a:pathLst>
                <a:path w="21031200" h="2951227">
                  <a:moveTo>
                    <a:pt x="0" y="0"/>
                  </a:moveTo>
                  <a:lnTo>
                    <a:pt x="21031200" y="0"/>
                  </a:lnTo>
                  <a:lnTo>
                    <a:pt x="21031200" y="2951227"/>
                  </a:lnTo>
                  <a:lnTo>
                    <a:pt x="0" y="29512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1031200" cy="3008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Model Training &amp; Validationrve Analysis</a:t>
              </a:r>
            </a:p>
            <a:p>
              <a:pPr algn="l">
                <a:lnSpc>
                  <a:spcPts val="7128"/>
                </a:lnSpc>
              </a:pPr>
              <a:endParaRPr lang="en-US" sz="6600" b="1" u="sng">
                <a:solidFill>
                  <a:srgbClr val="000000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148273" y="3571527"/>
            <a:ext cx="12055153" cy="6316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N" sz="3600" b="1" dirty="0"/>
              <a:t>-Training Setup</a:t>
            </a:r>
          </a:p>
          <a:p>
            <a:r>
              <a:rPr lang="en-IN" sz="3600" dirty="0"/>
              <a:t>1.Train–Test Split: 80–20</a:t>
            </a:r>
          </a:p>
          <a:p>
            <a:r>
              <a:rPr lang="en-IN" sz="3600" dirty="0"/>
              <a:t>2.Classifier: Logistic Regression (</a:t>
            </a:r>
            <a:r>
              <a:rPr lang="en-IN" sz="3600" dirty="0" err="1"/>
              <a:t>max_iter</a:t>
            </a:r>
            <a:r>
              <a:rPr lang="en-IN" sz="3600" dirty="0"/>
              <a:t>=6000)</a:t>
            </a:r>
          </a:p>
          <a:p>
            <a:r>
              <a:rPr lang="en-IN" sz="3600" dirty="0"/>
              <a:t>3.Fused vector shape: </a:t>
            </a:r>
            <a:r>
              <a:rPr lang="en-IN" sz="3600" b="1" dirty="0"/>
              <a:t>(2000, 896)</a:t>
            </a:r>
            <a:endParaRPr lang="en-IN" sz="3600" dirty="0"/>
          </a:p>
          <a:p>
            <a:r>
              <a:rPr lang="en-IN" sz="3600" dirty="0"/>
              <a:t>4.Balanced dataset ensures no bias.</a:t>
            </a:r>
          </a:p>
          <a:p>
            <a:r>
              <a:rPr lang="en-IN" sz="3600" b="1" dirty="0"/>
              <a:t>-Validation Metrics</a:t>
            </a:r>
          </a:p>
          <a:p>
            <a:r>
              <a:rPr lang="en-IN" sz="3600" dirty="0"/>
              <a:t>1.Precision</a:t>
            </a:r>
          </a:p>
          <a:p>
            <a:r>
              <a:rPr lang="en-IN" sz="3600" dirty="0"/>
              <a:t>2.Recall</a:t>
            </a:r>
          </a:p>
          <a:p>
            <a:r>
              <a:rPr lang="en-IN" sz="3600" dirty="0"/>
              <a:t>3.F1-score</a:t>
            </a:r>
          </a:p>
          <a:p>
            <a:r>
              <a:rPr lang="en-IN" sz="3600" dirty="0"/>
              <a:t>4.Confusion Matrix</a:t>
            </a:r>
          </a:p>
          <a:p>
            <a:pPr algn="just">
              <a:lnSpc>
                <a:spcPts val="6935"/>
              </a:lnSpc>
            </a:pPr>
            <a:endParaRPr lang="en-US" sz="33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1000" t="-1000" r="10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716566" y="229966"/>
            <a:ext cx="7274476" cy="1988345"/>
            <a:chOff x="0" y="0"/>
            <a:chExt cx="9699302" cy="2651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699302" cy="2651126"/>
            </a:xfrm>
            <a:custGeom>
              <a:avLst/>
              <a:gdLst/>
              <a:ahLst/>
              <a:cxnLst/>
              <a:rect l="l" t="t" r="r" b="b"/>
              <a:pathLst>
                <a:path w="9699302" h="2651126">
                  <a:moveTo>
                    <a:pt x="0" y="0"/>
                  </a:moveTo>
                  <a:lnTo>
                    <a:pt x="9699302" y="0"/>
                  </a:lnTo>
                  <a:lnTo>
                    <a:pt x="9699302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9699302" cy="27082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7128"/>
                </a:lnSpc>
              </a:pPr>
              <a:r>
                <a:rPr lang="en-US" sz="6600" b="1" u="sng">
                  <a:solidFill>
                    <a:srgbClr val="000000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Key Results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915900" y="9534525"/>
            <a:ext cx="4114800" cy="547688"/>
            <a:chOff x="0" y="0"/>
            <a:chExt cx="5486400" cy="730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86400" cy="730250"/>
            </a:xfrm>
            <a:custGeom>
              <a:avLst/>
              <a:gdLst/>
              <a:ahLst/>
              <a:cxnLst/>
              <a:rect l="l" t="t" r="r" b="b"/>
              <a:pathLst>
                <a:path w="5486400" h="73025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114F8E6-F073-F728-3CFA-8748B042F9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993" y="1920784"/>
            <a:ext cx="10846049" cy="44182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75EFEA-039A-8D50-AD42-49307D81671C}"/>
              </a:ext>
            </a:extLst>
          </p:cNvPr>
          <p:cNvSpPr txBox="1"/>
          <p:nvPr/>
        </p:nvSpPr>
        <p:spPr>
          <a:xfrm>
            <a:off x="5638800" y="6856869"/>
            <a:ext cx="52170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Outcome:-</a:t>
            </a:r>
          </a:p>
          <a:p>
            <a:r>
              <a:rPr lang="en-US" sz="2800" dirty="0"/>
              <a:t>-Strong performance despite zero-image embeddings.</a:t>
            </a:r>
          </a:p>
          <a:p>
            <a:r>
              <a:rPr lang="en-US" sz="2800" dirty="0"/>
              <a:t>-Text encoding using Sentence-BERT is highly effective.</a:t>
            </a:r>
          </a:p>
          <a:p>
            <a:endParaRPr lang="en-IN"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764</Words>
  <Application>Microsoft Office PowerPoint</Application>
  <PresentationFormat>Custom</PresentationFormat>
  <Paragraphs>137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Canva Sans</vt:lpstr>
      <vt:lpstr>Calibri</vt:lpstr>
      <vt:lpstr>Arial MT Pro Bold</vt:lpstr>
      <vt:lpstr>Arial</vt:lpstr>
      <vt:lpstr>Calibri (MS)</vt:lpstr>
      <vt:lpstr>Calibri (MS) Italics</vt:lpstr>
      <vt:lpstr>Times New Roman MT</vt:lpstr>
      <vt:lpstr>Arimo Bold</vt:lpstr>
      <vt:lpstr>Calibri (MS) Bold</vt:lpstr>
      <vt:lpstr>Times New Roman MT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Copy of 3. Project PPT_Format.pptx</dc:title>
  <cp:lastModifiedBy>Aditya Duhan</cp:lastModifiedBy>
  <cp:revision>2</cp:revision>
  <dcterms:created xsi:type="dcterms:W3CDTF">2006-08-16T00:00:00Z</dcterms:created>
  <dcterms:modified xsi:type="dcterms:W3CDTF">2025-11-17T16:48:55Z</dcterms:modified>
  <dc:identifier>DAG4Xww-nOM</dc:identifier>
</cp:coreProperties>
</file>

<file path=docProps/thumbnail.jpeg>
</file>